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 userDrawn="1">
          <p15:clr>
            <a:srgbClr val="A4A3A4"/>
          </p15:clr>
        </p15:guide>
        <p15:guide id="2" pos="51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eter Arashiro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B540E3F-2629-487E-A2EA-347C73852226}">
  <a:tblStyle styleId="{DB540E3F-2629-487E-A2EA-347C738522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66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08"/>
        <p:guide pos="51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4-30T03:13:56.938" idx="1">
    <p:pos x="6000" y="0"/>
    <p:text>Modified build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4-30T03:14:05.650" idx="2">
    <p:pos x="6000" y="0"/>
    <p:text>Modified build</p:tex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s://commons.wikimedia.org/wiki/File:Green_check.svg" TargetMode="Externa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7ffc6cf3b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7ffc6cf3b_0_2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g57ffc6cf3b_0_2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3d244940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3d244940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33d244940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6178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079ca063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079ca0632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g5079ca0632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7ed9fe0c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7ed9fe0c0_0_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g57ed9fe0c0_0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7ed9fe0c0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7ed9fe0c0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https://commons.wikimedia.org/wiki/File:Green_check.svg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57ed9fe0c0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7ffc6cf3b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7ffc6cf3b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57ffc6cf3b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7ffc6cf3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7ffc6cf3b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57ffc6cf3b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7ffc6cf3b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7ffc6cf3b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57ffc6cf3b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7ed9fe0c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7ed9fe0c0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57ed9fe0c0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7ffc6cf3b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7ffc6cf3b_0_2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57ffc6cf3b_0_2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79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600" y="327810"/>
            <a:ext cx="1402080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600" y="1590264"/>
            <a:ext cx="1402080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2"/>
            <a:ext cx="1625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 sz="1400"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60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5368" y="8021420"/>
            <a:ext cx="184713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2"/>
            <a:ext cx="16255999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2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2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4"/>
            <a:ext cx="16255999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 sz="1400"/>
          </a:p>
        </p:txBody>
      </p:sp>
      <p:sp>
        <p:nvSpPr>
          <p:cNvPr id="24" name="Google Shape;24;p4"/>
          <p:cNvSpPr txBox="1"/>
          <p:nvPr/>
        </p:nvSpPr>
        <p:spPr>
          <a:xfrm>
            <a:off x="863601" y="5248174"/>
            <a:ext cx="12137662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 sz="1400"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369" y="902337"/>
            <a:ext cx="8466667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0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7999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600" y="291550"/>
            <a:ext cx="1402080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678" y="2067652"/>
            <a:ext cx="15174644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099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1907" y="5181600"/>
            <a:ext cx="13392188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499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759" y="996100"/>
            <a:ext cx="14630471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199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" y="34184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600" y="486835"/>
            <a:ext cx="140208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600" y="2434168"/>
            <a:ext cx="1402080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comments" Target="../comments/commen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133" y="1933137"/>
            <a:ext cx="14020931" cy="5500863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6000" b="1" dirty="0"/>
              <a:t>Frequent Sequential </a:t>
            </a:r>
            <a:r>
              <a:rPr lang="en-US" sz="6000" b="1" dirty="0" smtClean="0"/>
              <a:t>Patterns</a:t>
            </a:r>
            <a:endParaRPr sz="5999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0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Association rule </a:t>
            </a:r>
            <a:r>
              <a:rPr lang="en-US" u="sng"/>
              <a:t>without</a:t>
            </a:r>
            <a:r>
              <a:rPr lang="en-US"/>
              <a:t> order</a:t>
            </a:r>
            <a:endParaRPr/>
          </a:p>
        </p:txBody>
      </p:sp>
      <p:graphicFrame>
        <p:nvGraphicFramePr>
          <p:cNvPr id="314" name="Google Shape;314;p20"/>
          <p:cNvGraphicFramePr/>
          <p:nvPr/>
        </p:nvGraphicFramePr>
        <p:xfrm>
          <a:off x="1516765" y="1975804"/>
          <a:ext cx="2999707" cy="2999707"/>
        </p:xfrm>
        <a:graphic>
          <a:graphicData uri="http://schemas.openxmlformats.org/drawingml/2006/table">
            <a:tbl>
              <a:tblPr>
                <a:noFill/>
                <a:tableStyleId>{DB540E3F-2629-487E-A2EA-347C73852226}</a:tableStyleId>
              </a:tblPr>
              <a:tblGrid>
                <a:gridCol w="12967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0746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TID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Items Bought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1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2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3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4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5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315" name="Google Shape;315;p20"/>
          <p:cNvGrpSpPr/>
          <p:nvPr/>
        </p:nvGrpSpPr>
        <p:grpSpPr>
          <a:xfrm>
            <a:off x="2937888" y="3081976"/>
            <a:ext cx="3399416" cy="4262708"/>
            <a:chOff x="2938175" y="3081831"/>
            <a:chExt cx="3399748" cy="4263124"/>
          </a:xfrm>
        </p:grpSpPr>
        <p:pic>
          <p:nvPicPr>
            <p:cNvPr id="316" name="Google Shape;31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38175" y="30839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7" name="Google Shape;317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29750" y="30839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8" name="Google Shape;318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321331" y="3081831"/>
              <a:ext cx="644200" cy="644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9" name="Google Shape;319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38175" y="39583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0" name="Google Shape;320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91875" y="39583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1" name="Google Shape;321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699406" y="39583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192568" y="39583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3" name="Google Shape;323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24088" y="48328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4" name="Google Shape;324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93125" y="48328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5" name="Google Shape;325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455043" y="48328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6" name="Google Shape;326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38175" y="58303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7" name="Google Shape;327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669143" y="58303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8" name="Google Shape;328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91950" y="67048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9" name="Google Shape;329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697843" y="67028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0" name="Google Shape;330;p2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48930" y="670278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1" name="Google Shape;331;p2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588988" y="670279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2" name="Google Shape;332;p2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994888" y="670279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3" name="Google Shape;333;p20"/>
          <p:cNvGrpSpPr/>
          <p:nvPr/>
        </p:nvGrpSpPr>
        <p:grpSpPr>
          <a:xfrm>
            <a:off x="8618933" y="2672486"/>
            <a:ext cx="6796736" cy="1247578"/>
            <a:chOff x="8848375" y="1757900"/>
            <a:chExt cx="6797400" cy="1247700"/>
          </a:xfrm>
        </p:grpSpPr>
        <p:sp>
          <p:nvSpPr>
            <p:cNvPr id="334" name="Google Shape;334;p20"/>
            <p:cNvSpPr txBox="1"/>
            <p:nvPr/>
          </p:nvSpPr>
          <p:spPr>
            <a:xfrm>
              <a:off x="8848375" y="1757900"/>
              <a:ext cx="6797400" cy="124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    }: support = 60%</a:t>
              </a:r>
              <a:endParaRPr sz="4800">
                <a:solidFill>
                  <a:schemeClr val="dk1"/>
                </a:solidFill>
              </a:endParaRPr>
            </a:p>
          </p:txBody>
        </p:sp>
        <p:pic>
          <p:nvPicPr>
            <p:cNvPr id="335" name="Google Shape;33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108350" y="19755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6" name="Google Shape;336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67110" y="19755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7" name="Google Shape;337;p20"/>
          <p:cNvGrpSpPr/>
          <p:nvPr/>
        </p:nvGrpSpPr>
        <p:grpSpPr>
          <a:xfrm>
            <a:off x="8623883" y="3996281"/>
            <a:ext cx="6903226" cy="999802"/>
            <a:chOff x="8853325" y="3081825"/>
            <a:chExt cx="6903900" cy="999900"/>
          </a:xfrm>
        </p:grpSpPr>
        <p:sp>
          <p:nvSpPr>
            <p:cNvPr id="338" name="Google Shape;338;p20"/>
            <p:cNvSpPr txBox="1"/>
            <p:nvPr/>
          </p:nvSpPr>
          <p:spPr>
            <a:xfrm>
              <a:off x="8853325" y="3081825"/>
              <a:ext cx="6903900" cy="99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} → {    }:</a:t>
              </a:r>
              <a:endParaRPr sz="4800">
                <a:solidFill>
                  <a:schemeClr val="dk1"/>
                </a:solidFill>
              </a:endParaRPr>
            </a:p>
          </p:txBody>
        </p:sp>
        <p:pic>
          <p:nvPicPr>
            <p:cNvPr id="339" name="Google Shape;339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180250" y="32634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0" name="Google Shape;340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209610" y="32634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341" name="Google Shape;341;p20"/>
          <p:cNvCxnSpPr>
            <a:stCxn id="338" idx="1"/>
          </p:cNvCxnSpPr>
          <p:nvPr/>
        </p:nvCxnSpPr>
        <p:spPr>
          <a:xfrm rot="10800000">
            <a:off x="6078931" y="3417488"/>
            <a:ext cx="2544951" cy="1078695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2" name="Google Shape;342;p20"/>
          <p:cNvCxnSpPr>
            <a:stCxn id="338" idx="1"/>
          </p:cNvCxnSpPr>
          <p:nvPr/>
        </p:nvCxnSpPr>
        <p:spPr>
          <a:xfrm rot="10800000">
            <a:off x="6167723" y="4365095"/>
            <a:ext cx="2456160" cy="131087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20"/>
          <p:cNvCxnSpPr>
            <a:stCxn id="338" idx="1"/>
          </p:cNvCxnSpPr>
          <p:nvPr/>
        </p:nvCxnSpPr>
        <p:spPr>
          <a:xfrm flipH="1">
            <a:off x="5482889" y="4496183"/>
            <a:ext cx="3140993" cy="651836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20"/>
          <p:cNvCxnSpPr>
            <a:stCxn id="338" idx="1"/>
          </p:cNvCxnSpPr>
          <p:nvPr/>
        </p:nvCxnSpPr>
        <p:spPr>
          <a:xfrm flipH="1">
            <a:off x="6693271" y="4496182"/>
            <a:ext cx="1930611" cy="2482858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5" name="Google Shape;345;p20"/>
          <p:cNvSpPr txBox="1"/>
          <p:nvPr/>
        </p:nvSpPr>
        <p:spPr>
          <a:xfrm>
            <a:off x="1423797" y="7472917"/>
            <a:ext cx="6371378" cy="32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800"/>
              <a:t>By Mozilla, CC BY 4.0, https://commons.wikimedia.org/wiki/Category:Firefox_OS_Emoji</a:t>
            </a:r>
            <a:endParaRPr sz="800"/>
          </a:p>
        </p:txBody>
      </p:sp>
      <p:sp>
        <p:nvSpPr>
          <p:cNvPr id="346" name="Google Shape;346;p20"/>
          <p:cNvSpPr txBox="1"/>
          <p:nvPr/>
        </p:nvSpPr>
        <p:spPr>
          <a:xfrm>
            <a:off x="8703725" y="4919266"/>
            <a:ext cx="6903226" cy="922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support = 60%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347" name="Google Shape;347;p20"/>
          <p:cNvSpPr txBox="1"/>
          <p:nvPr/>
        </p:nvSpPr>
        <p:spPr>
          <a:xfrm>
            <a:off x="8703725" y="5677892"/>
            <a:ext cx="6371378" cy="86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confidence = 75%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348" name="Google Shape;348;p20"/>
          <p:cNvSpPr txBox="1"/>
          <p:nvPr/>
        </p:nvSpPr>
        <p:spPr>
          <a:xfrm>
            <a:off x="8703725" y="6454216"/>
            <a:ext cx="5577055" cy="999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[60%, 75%]</a:t>
            </a:r>
            <a:endParaRPr/>
          </a:p>
        </p:txBody>
      </p:sp>
      <p:grpSp>
        <p:nvGrpSpPr>
          <p:cNvPr id="349" name="Google Shape;349;p20"/>
          <p:cNvGrpSpPr/>
          <p:nvPr/>
        </p:nvGrpSpPr>
        <p:grpSpPr>
          <a:xfrm>
            <a:off x="5083328" y="2962308"/>
            <a:ext cx="1884866" cy="4660320"/>
            <a:chOff x="5083825" y="2962150"/>
            <a:chExt cx="1885050" cy="4660775"/>
          </a:xfrm>
        </p:grpSpPr>
        <p:sp>
          <p:nvSpPr>
            <p:cNvPr id="350" name="Google Shape;350;p20"/>
            <p:cNvSpPr txBox="1"/>
            <p:nvPr/>
          </p:nvSpPr>
          <p:spPr>
            <a:xfrm>
              <a:off x="6047275" y="6049425"/>
              <a:ext cx="921600" cy="15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pPr algn="ctr"/>
              <a:r>
                <a:rPr lang="en-US" sz="9599">
                  <a:solidFill>
                    <a:srgbClr val="FF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✗</a:t>
              </a:r>
              <a:endParaRPr sz="9599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51" name="Google Shape;351;p20"/>
            <p:cNvSpPr txBox="1"/>
            <p:nvPr/>
          </p:nvSpPr>
          <p:spPr>
            <a:xfrm>
              <a:off x="5845825" y="2962150"/>
              <a:ext cx="921600" cy="80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pPr algn="ctr"/>
              <a:r>
                <a:rPr lang="en-US" sz="7199">
                  <a:solidFill>
                    <a:srgbClr val="00FF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✓</a:t>
              </a:r>
              <a:endParaRPr sz="7199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52" name="Google Shape;352;p20"/>
            <p:cNvSpPr txBox="1"/>
            <p:nvPr/>
          </p:nvSpPr>
          <p:spPr>
            <a:xfrm>
              <a:off x="5769625" y="3876550"/>
              <a:ext cx="921600" cy="80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pPr algn="ctr"/>
              <a:r>
                <a:rPr lang="en-US" sz="7199">
                  <a:solidFill>
                    <a:srgbClr val="00FF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✓</a:t>
              </a:r>
              <a:endParaRPr sz="7199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53" name="Google Shape;353;p20"/>
            <p:cNvSpPr txBox="1"/>
            <p:nvPr/>
          </p:nvSpPr>
          <p:spPr>
            <a:xfrm>
              <a:off x="5083825" y="4714750"/>
              <a:ext cx="921600" cy="80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pPr algn="ctr"/>
              <a:r>
                <a:rPr lang="en-US" sz="7199">
                  <a:solidFill>
                    <a:srgbClr val="00FF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✓</a:t>
              </a:r>
              <a:endParaRPr sz="7199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1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Association rule </a:t>
            </a:r>
            <a:r>
              <a:rPr lang="en-US" u="sng"/>
              <a:t>with</a:t>
            </a:r>
            <a:r>
              <a:rPr lang="en-US"/>
              <a:t> order</a:t>
            </a:r>
            <a:endParaRPr/>
          </a:p>
        </p:txBody>
      </p:sp>
      <p:graphicFrame>
        <p:nvGraphicFramePr>
          <p:cNvPr id="360" name="Google Shape;360;p21"/>
          <p:cNvGraphicFramePr/>
          <p:nvPr/>
        </p:nvGraphicFramePr>
        <p:xfrm>
          <a:off x="1516765" y="1975804"/>
          <a:ext cx="6371427" cy="5486112"/>
        </p:xfrm>
        <a:graphic>
          <a:graphicData uri="http://schemas.openxmlformats.org/drawingml/2006/table">
            <a:tbl>
              <a:tblPr>
                <a:noFill/>
                <a:tableStyleId>{DB540E3F-2629-487E-A2EA-347C73852226}</a:tableStyleId>
              </a:tblPr>
              <a:tblGrid>
                <a:gridCol w="12967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0746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TID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Sequences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1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2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3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4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5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361" name="Google Shape;361;p21"/>
          <p:cNvGrpSpPr/>
          <p:nvPr/>
        </p:nvGrpSpPr>
        <p:grpSpPr>
          <a:xfrm>
            <a:off x="2937888" y="3081976"/>
            <a:ext cx="3399416" cy="4262708"/>
            <a:chOff x="2938175" y="3081831"/>
            <a:chExt cx="3399748" cy="4263124"/>
          </a:xfrm>
        </p:grpSpPr>
        <p:pic>
          <p:nvPicPr>
            <p:cNvPr id="362" name="Google Shape;362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38175" y="30839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3" name="Google Shape;363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29750" y="30839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4" name="Google Shape;364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321331" y="3081831"/>
              <a:ext cx="644200" cy="644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5" name="Google Shape;365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38175" y="39583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6" name="Google Shape;366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91875" y="39583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7" name="Google Shape;367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699406" y="39583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8" name="Google Shape;368;p2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192568" y="39583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9" name="Google Shape;369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24088" y="48328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0" name="Google Shape;370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93125" y="48328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1" name="Google Shape;371;p2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455043" y="48328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2" name="Google Shape;372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38175" y="58303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3" name="Google Shape;373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669143" y="58303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4" name="Google Shape;374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91950" y="67048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5" name="Google Shape;375;p2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697843" y="67028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6" name="Google Shape;376;p2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48930" y="670278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7" name="Google Shape;377;p2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588988" y="670279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8" name="Google Shape;378;p21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4994888" y="670279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79" name="Google Shape;379;p21"/>
          <p:cNvGrpSpPr/>
          <p:nvPr/>
        </p:nvGrpSpPr>
        <p:grpSpPr>
          <a:xfrm>
            <a:off x="8618933" y="2672486"/>
            <a:ext cx="6796736" cy="1247578"/>
            <a:chOff x="8848375" y="1757900"/>
            <a:chExt cx="6797400" cy="1247700"/>
          </a:xfrm>
        </p:grpSpPr>
        <p:sp>
          <p:nvSpPr>
            <p:cNvPr id="380" name="Google Shape;380;p21"/>
            <p:cNvSpPr txBox="1"/>
            <p:nvPr/>
          </p:nvSpPr>
          <p:spPr>
            <a:xfrm>
              <a:off x="8848375" y="1757900"/>
              <a:ext cx="6797400" cy="124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    }: support = 40%</a:t>
              </a:r>
              <a:endParaRPr sz="4800">
                <a:solidFill>
                  <a:schemeClr val="dk1"/>
                </a:solidFill>
              </a:endParaRPr>
            </a:p>
          </p:txBody>
        </p:sp>
        <p:pic>
          <p:nvPicPr>
            <p:cNvPr id="381" name="Google Shape;381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108350" y="19755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2" name="Google Shape;382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67110" y="19755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3" name="Google Shape;383;p21"/>
          <p:cNvGrpSpPr/>
          <p:nvPr/>
        </p:nvGrpSpPr>
        <p:grpSpPr>
          <a:xfrm>
            <a:off x="8623883" y="3996281"/>
            <a:ext cx="6903226" cy="999802"/>
            <a:chOff x="8853325" y="3081825"/>
            <a:chExt cx="6903900" cy="999900"/>
          </a:xfrm>
        </p:grpSpPr>
        <p:sp>
          <p:nvSpPr>
            <p:cNvPr id="384" name="Google Shape;384;p21"/>
            <p:cNvSpPr txBox="1"/>
            <p:nvPr/>
          </p:nvSpPr>
          <p:spPr>
            <a:xfrm>
              <a:off x="8853325" y="3081825"/>
              <a:ext cx="6903900" cy="99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} → {    }:</a:t>
              </a:r>
              <a:endParaRPr sz="4800">
                <a:solidFill>
                  <a:schemeClr val="dk1"/>
                </a:solidFill>
              </a:endParaRPr>
            </a:p>
          </p:txBody>
        </p:sp>
        <p:pic>
          <p:nvPicPr>
            <p:cNvPr id="385" name="Google Shape;385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180250" y="32634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6" name="Google Shape;386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209610" y="32634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387" name="Google Shape;387;p21"/>
          <p:cNvCxnSpPr>
            <a:stCxn id="384" idx="1"/>
          </p:cNvCxnSpPr>
          <p:nvPr/>
        </p:nvCxnSpPr>
        <p:spPr>
          <a:xfrm rot="10800000">
            <a:off x="5468491" y="3397990"/>
            <a:ext cx="3155392" cy="1098193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8" name="Google Shape;388;p21"/>
          <p:cNvCxnSpPr>
            <a:stCxn id="384" idx="1"/>
          </p:cNvCxnSpPr>
          <p:nvPr/>
        </p:nvCxnSpPr>
        <p:spPr>
          <a:xfrm rot="10800000">
            <a:off x="6167723" y="4365095"/>
            <a:ext cx="2456160" cy="131087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Google Shape;389;p21"/>
          <p:cNvCxnSpPr>
            <a:stCxn id="384" idx="1"/>
          </p:cNvCxnSpPr>
          <p:nvPr/>
        </p:nvCxnSpPr>
        <p:spPr>
          <a:xfrm flipH="1">
            <a:off x="5482889" y="4496183"/>
            <a:ext cx="3140993" cy="651836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" name="Google Shape;390;p21"/>
          <p:cNvCxnSpPr>
            <a:stCxn id="384" idx="1"/>
          </p:cNvCxnSpPr>
          <p:nvPr/>
        </p:nvCxnSpPr>
        <p:spPr>
          <a:xfrm flipH="1">
            <a:off x="7101531" y="4496182"/>
            <a:ext cx="1522351" cy="2395566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1" name="Google Shape;391;p21"/>
          <p:cNvSpPr txBox="1"/>
          <p:nvPr/>
        </p:nvSpPr>
        <p:spPr>
          <a:xfrm>
            <a:off x="1423797" y="7472917"/>
            <a:ext cx="6371378" cy="32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800"/>
              <a:t>By Mozilla, CC BY 4.0, https://commons.wikimedia.org/wiki/Category:Firefox_OS_Emoji</a:t>
            </a:r>
            <a:endParaRPr sz="800"/>
          </a:p>
        </p:txBody>
      </p:sp>
      <p:sp>
        <p:nvSpPr>
          <p:cNvPr id="392" name="Google Shape;392;p21"/>
          <p:cNvSpPr txBox="1"/>
          <p:nvPr/>
        </p:nvSpPr>
        <p:spPr>
          <a:xfrm>
            <a:off x="8703725" y="4919266"/>
            <a:ext cx="6903226" cy="922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support = 40%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393" name="Google Shape;393;p21"/>
          <p:cNvSpPr txBox="1"/>
          <p:nvPr/>
        </p:nvSpPr>
        <p:spPr>
          <a:xfrm>
            <a:off x="8703725" y="5677892"/>
            <a:ext cx="6371378" cy="86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confidence = 50%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394" name="Google Shape;394;p21"/>
          <p:cNvSpPr txBox="1"/>
          <p:nvPr/>
        </p:nvSpPr>
        <p:spPr>
          <a:xfrm>
            <a:off x="8703725" y="6454216"/>
            <a:ext cx="5577055" cy="999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[40%, 50%]</a:t>
            </a:r>
            <a:endParaRPr/>
          </a:p>
        </p:txBody>
      </p:sp>
      <p:grpSp>
        <p:nvGrpSpPr>
          <p:cNvPr id="395" name="Google Shape;395;p21"/>
          <p:cNvGrpSpPr/>
          <p:nvPr/>
        </p:nvGrpSpPr>
        <p:grpSpPr>
          <a:xfrm>
            <a:off x="4751411" y="2962308"/>
            <a:ext cx="2445361" cy="4660320"/>
            <a:chOff x="4751875" y="2962150"/>
            <a:chExt cx="2445600" cy="4660775"/>
          </a:xfrm>
        </p:grpSpPr>
        <p:sp>
          <p:nvSpPr>
            <p:cNvPr id="396" name="Google Shape;396;p21"/>
            <p:cNvSpPr txBox="1"/>
            <p:nvPr/>
          </p:nvSpPr>
          <p:spPr>
            <a:xfrm>
              <a:off x="5007625" y="2962150"/>
              <a:ext cx="921600" cy="80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pPr algn="ctr"/>
              <a:r>
                <a:rPr lang="en-US" sz="7199">
                  <a:solidFill>
                    <a:srgbClr val="00FF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✓</a:t>
              </a:r>
              <a:endParaRPr sz="7199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97" name="Google Shape;397;p21"/>
            <p:cNvSpPr txBox="1"/>
            <p:nvPr/>
          </p:nvSpPr>
          <p:spPr>
            <a:xfrm>
              <a:off x="5693425" y="3876550"/>
              <a:ext cx="921600" cy="80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pPr algn="ctr"/>
              <a:r>
                <a:rPr lang="en-US" sz="7199">
                  <a:solidFill>
                    <a:srgbClr val="00FF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✓</a:t>
              </a:r>
              <a:endParaRPr sz="7199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98" name="Google Shape;398;p21"/>
            <p:cNvSpPr txBox="1"/>
            <p:nvPr/>
          </p:nvSpPr>
          <p:spPr>
            <a:xfrm>
              <a:off x="4751875" y="4296825"/>
              <a:ext cx="921600" cy="15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pPr algn="just"/>
              <a:r>
                <a:rPr lang="en-US" sz="9599">
                  <a:solidFill>
                    <a:srgbClr val="FF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✗</a:t>
              </a:r>
              <a:endParaRPr sz="9599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99" name="Google Shape;399;p21"/>
            <p:cNvSpPr txBox="1"/>
            <p:nvPr/>
          </p:nvSpPr>
          <p:spPr>
            <a:xfrm>
              <a:off x="6275875" y="6049425"/>
              <a:ext cx="921600" cy="15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pPr algn="just"/>
              <a:r>
                <a:rPr lang="en-US" sz="9599">
                  <a:solidFill>
                    <a:srgbClr val="FF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✗</a:t>
              </a:r>
              <a:endParaRPr sz="9599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7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183" y="152519"/>
            <a:ext cx="14990003" cy="1247345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83" y="1279848"/>
            <a:ext cx="15697221" cy="200358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7" y="4620880"/>
            <a:ext cx="16254413" cy="187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17" tIns="81281" rIns="162517" bIns="8128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5980" y="8161487"/>
            <a:ext cx="14019431" cy="70487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1689" y="8539482"/>
            <a:ext cx="760210" cy="265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8598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Frequent sequential patterns</a:t>
            </a:r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body" idx="1"/>
          </p:nvPr>
        </p:nvSpPr>
        <p:spPr>
          <a:xfrm>
            <a:off x="1117590" y="1590568"/>
            <a:ext cx="14020931" cy="3422966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buNone/>
            </a:pPr>
            <a:r>
              <a:rPr lang="en-US" sz="3600"/>
              <a:t>Sequence = categorical items + order</a:t>
            </a:r>
            <a:endParaRPr sz="3600"/>
          </a:p>
          <a:p>
            <a:pPr marL="0" indent="0">
              <a:buNone/>
            </a:pPr>
            <a:r>
              <a:rPr lang="en-US" sz="3600"/>
              <a:t>Frequent sequential patterns = frequent itemsets + order</a:t>
            </a:r>
            <a:endParaRPr sz="3600"/>
          </a:p>
          <a:p>
            <a:pPr lvl="1" indent="-457154">
              <a:buSzPts val="3600"/>
            </a:pPr>
            <a:r>
              <a:rPr lang="en-US" sz="3600"/>
              <a:t>Repeating items matter</a:t>
            </a:r>
            <a:endParaRPr sz="3600"/>
          </a:p>
          <a:p>
            <a:pPr lvl="1" indent="-457154">
              <a:spcBef>
                <a:spcPts val="0"/>
              </a:spcBef>
              <a:buSzPts val="3600"/>
            </a:pPr>
            <a:r>
              <a:rPr lang="en-US" sz="3600"/>
              <a:t>Order matters; absolute positions don’t matter</a:t>
            </a:r>
            <a:endParaRPr sz="3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Example: shopping baskets</a:t>
            </a:r>
            <a:endParaRPr/>
          </a:p>
        </p:txBody>
      </p:sp>
      <p:graphicFrame>
        <p:nvGraphicFramePr>
          <p:cNvPr id="73" name="Google Shape;73;p13"/>
          <p:cNvGraphicFramePr/>
          <p:nvPr/>
        </p:nvGraphicFramePr>
        <p:xfrm>
          <a:off x="1516765" y="1975804"/>
          <a:ext cx="2999707" cy="2999707"/>
        </p:xfrm>
        <a:graphic>
          <a:graphicData uri="http://schemas.openxmlformats.org/drawingml/2006/table">
            <a:tbl>
              <a:tblPr>
                <a:noFill/>
                <a:tableStyleId>{DB540E3F-2629-487E-A2EA-347C73852226}</a:tableStyleId>
              </a:tblPr>
              <a:tblGrid>
                <a:gridCol w="12967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0746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TID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Itemsets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1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2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3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4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5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74" name="Google Shape;74;p13"/>
          <p:cNvSpPr txBox="1"/>
          <p:nvPr/>
        </p:nvSpPr>
        <p:spPr>
          <a:xfrm>
            <a:off x="1423797" y="7472917"/>
            <a:ext cx="6371378" cy="32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800"/>
              <a:t>By Mozilla, CC BY 4.0, https://commons.wikimedia.org/wiki/Category:Firefox_OS_Emoji</a:t>
            </a:r>
            <a:endParaRPr sz="800"/>
          </a:p>
        </p:txBody>
      </p:sp>
      <p:grpSp>
        <p:nvGrpSpPr>
          <p:cNvPr id="75" name="Google Shape;75;p13"/>
          <p:cNvGrpSpPr/>
          <p:nvPr/>
        </p:nvGrpSpPr>
        <p:grpSpPr>
          <a:xfrm>
            <a:off x="2982446" y="3038506"/>
            <a:ext cx="3463223" cy="4336424"/>
            <a:chOff x="2982738" y="3038356"/>
            <a:chExt cx="3463561" cy="4336847"/>
          </a:xfrm>
        </p:grpSpPr>
        <p:pic>
          <p:nvPicPr>
            <p:cNvPr id="76" name="Google Shape;7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38" y="30404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76788" y="30404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70831" y="3038356"/>
              <a:ext cx="644200" cy="644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50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22725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52731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243268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77138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38" y="48214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371531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50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25831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50625" y="67351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806218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1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82755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622813" y="673511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3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078413" y="673512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3" name="Google Shape;93;p13"/>
          <p:cNvGrpSpPr/>
          <p:nvPr/>
        </p:nvGrpSpPr>
        <p:grpSpPr>
          <a:xfrm>
            <a:off x="8166727" y="2209530"/>
            <a:ext cx="5853328" cy="1100593"/>
            <a:chOff x="8396125" y="2818900"/>
            <a:chExt cx="5853900" cy="1100700"/>
          </a:xfrm>
        </p:grpSpPr>
        <p:sp>
          <p:nvSpPr>
            <p:cNvPr id="94" name="Google Shape;94;p13"/>
            <p:cNvSpPr txBox="1"/>
            <p:nvPr/>
          </p:nvSpPr>
          <p:spPr>
            <a:xfrm>
              <a:off x="8396125" y="2818900"/>
              <a:ext cx="58539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}: support = 80%</a:t>
              </a:r>
              <a:endParaRPr/>
            </a:p>
          </p:txBody>
        </p:sp>
        <p:pic>
          <p:nvPicPr>
            <p:cNvPr id="95" name="Google Shape;95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15850" y="29896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6" name="Google Shape;96;p13"/>
          <p:cNvGrpSpPr/>
          <p:nvPr/>
        </p:nvGrpSpPr>
        <p:grpSpPr>
          <a:xfrm>
            <a:off x="8161778" y="3606919"/>
            <a:ext cx="6637152" cy="1227480"/>
            <a:chOff x="8391175" y="4216425"/>
            <a:chExt cx="6637800" cy="1227600"/>
          </a:xfrm>
        </p:grpSpPr>
        <p:sp>
          <p:nvSpPr>
            <p:cNvPr id="97" name="Google Shape;97;p13"/>
            <p:cNvSpPr txBox="1"/>
            <p:nvPr/>
          </p:nvSpPr>
          <p:spPr>
            <a:xfrm>
              <a:off x="8391175" y="4216425"/>
              <a:ext cx="6637800" cy="122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,     }: support = 60%</a:t>
              </a:r>
              <a:endParaRPr sz="4800">
                <a:solidFill>
                  <a:schemeClr val="dk1"/>
                </a:solidFill>
              </a:endParaRPr>
            </a:p>
          </p:txBody>
        </p:sp>
        <p:pic>
          <p:nvPicPr>
            <p:cNvPr id="98" name="Google Shape;98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03000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Google Shape;99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651625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0" name="Google Shape;100;p13"/>
          <p:cNvGrpSpPr/>
          <p:nvPr/>
        </p:nvGrpSpPr>
        <p:grpSpPr>
          <a:xfrm>
            <a:off x="8125081" y="4834400"/>
            <a:ext cx="7540364" cy="999802"/>
            <a:chOff x="8354475" y="5444025"/>
            <a:chExt cx="7541100" cy="999900"/>
          </a:xfrm>
        </p:grpSpPr>
        <p:sp>
          <p:nvSpPr>
            <p:cNvPr id="101" name="Google Shape;101;p13"/>
            <p:cNvSpPr txBox="1"/>
            <p:nvPr/>
          </p:nvSpPr>
          <p:spPr>
            <a:xfrm>
              <a:off x="8354475" y="5444025"/>
              <a:ext cx="7541100" cy="99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,    ,     }: support = 40%</a:t>
              </a:r>
              <a:endParaRPr/>
            </a:p>
          </p:txBody>
        </p:sp>
        <p:pic>
          <p:nvPicPr>
            <p:cNvPr id="102" name="Google Shape;102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03000" y="5623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606600" y="56239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0433418" y="5623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5" name="Google Shape;105;p13"/>
          <p:cNvSpPr txBox="1"/>
          <p:nvPr/>
        </p:nvSpPr>
        <p:spPr>
          <a:xfrm>
            <a:off x="8242920" y="6313830"/>
            <a:ext cx="6914925" cy="148695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3600"/>
              <a:t>If </a:t>
            </a:r>
            <a:r>
              <a:rPr lang="en-US" sz="3600" i="1">
                <a:latin typeface="Times New Roman"/>
                <a:ea typeface="Times New Roman"/>
                <a:cs typeface="Times New Roman"/>
                <a:sym typeface="Times New Roman"/>
              </a:rPr>
              <a:t>min_sup</a:t>
            </a:r>
            <a:r>
              <a:rPr lang="en-US" sz="3600"/>
              <a:t> = 50%, then</a:t>
            </a:r>
            <a:endParaRPr sz="3600"/>
          </a:p>
          <a:p>
            <a:r>
              <a:rPr lang="en-US" sz="3600"/>
              <a:t>{     } and {     ,      } are frequent   </a:t>
            </a:r>
            <a:endParaRPr sz="3600"/>
          </a:p>
        </p:txBody>
      </p:sp>
      <p:pic>
        <p:nvPicPr>
          <p:cNvPr id="106" name="Google Shape;10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5982" y="6936309"/>
            <a:ext cx="640017" cy="6400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3"/>
          <p:cNvGrpSpPr/>
          <p:nvPr/>
        </p:nvGrpSpPr>
        <p:grpSpPr>
          <a:xfrm>
            <a:off x="10426222" y="6928639"/>
            <a:ext cx="1497017" cy="655358"/>
            <a:chOff x="8748515" y="4328138"/>
            <a:chExt cx="1497163" cy="655422"/>
          </a:xfrm>
        </p:grpSpPr>
        <p:pic>
          <p:nvPicPr>
            <p:cNvPr id="108" name="Google Shape;108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48515" y="43281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605598" y="434348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/>
          <p:nvPr/>
        </p:nvSpPr>
        <p:spPr>
          <a:xfrm>
            <a:off x="8104758" y="2225429"/>
            <a:ext cx="5588154" cy="999802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116" name="Google Shape;116;p14"/>
          <p:cNvSpPr/>
          <p:nvPr/>
        </p:nvSpPr>
        <p:spPr>
          <a:xfrm>
            <a:off x="8104758" y="4855472"/>
            <a:ext cx="7540364" cy="999802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117" name="Google Shape;117;p14"/>
          <p:cNvSpPr/>
          <p:nvPr/>
        </p:nvSpPr>
        <p:spPr>
          <a:xfrm>
            <a:off x="8104758" y="3620993"/>
            <a:ext cx="6781438" cy="999802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grpSp>
        <p:nvGrpSpPr>
          <p:cNvPr id="118" name="Google Shape;118;p14"/>
          <p:cNvGrpSpPr/>
          <p:nvPr/>
        </p:nvGrpSpPr>
        <p:grpSpPr>
          <a:xfrm>
            <a:off x="8161778" y="3606919"/>
            <a:ext cx="6637152" cy="1227480"/>
            <a:chOff x="8391175" y="4216425"/>
            <a:chExt cx="6637800" cy="1227600"/>
          </a:xfrm>
        </p:grpSpPr>
        <p:sp>
          <p:nvSpPr>
            <p:cNvPr id="119" name="Google Shape;119;p14"/>
            <p:cNvSpPr txBox="1"/>
            <p:nvPr/>
          </p:nvSpPr>
          <p:spPr>
            <a:xfrm>
              <a:off x="8391175" y="4216425"/>
              <a:ext cx="6637800" cy="122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,     }: support = 60%</a:t>
              </a:r>
              <a:endParaRPr sz="4800">
                <a:solidFill>
                  <a:schemeClr val="dk1"/>
                </a:solidFill>
              </a:endParaRPr>
            </a:p>
          </p:txBody>
        </p:sp>
        <p:pic>
          <p:nvPicPr>
            <p:cNvPr id="120" name="Google Shape;120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03000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651625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2" name="Google Shape;122;p14"/>
          <p:cNvGrpSpPr/>
          <p:nvPr/>
        </p:nvGrpSpPr>
        <p:grpSpPr>
          <a:xfrm>
            <a:off x="8125081" y="4834400"/>
            <a:ext cx="7540364" cy="999802"/>
            <a:chOff x="8354475" y="5444025"/>
            <a:chExt cx="7541100" cy="999900"/>
          </a:xfrm>
        </p:grpSpPr>
        <p:sp>
          <p:nvSpPr>
            <p:cNvPr id="123" name="Google Shape;123;p14"/>
            <p:cNvSpPr txBox="1"/>
            <p:nvPr/>
          </p:nvSpPr>
          <p:spPr>
            <a:xfrm>
              <a:off x="8354475" y="5444025"/>
              <a:ext cx="7541100" cy="99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,    ,     }: support = 40%</a:t>
              </a:r>
              <a:endParaRPr/>
            </a:p>
          </p:txBody>
        </p:sp>
        <p:pic>
          <p:nvPicPr>
            <p:cNvPr id="124" name="Google Shape;124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03000" y="5623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606600" y="56239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433418" y="5623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7" name="Google Shape;127;p14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Example: shopping sequences</a:t>
            </a:r>
            <a:endParaRPr/>
          </a:p>
        </p:txBody>
      </p:sp>
      <p:graphicFrame>
        <p:nvGraphicFramePr>
          <p:cNvPr id="128" name="Google Shape;128;p14"/>
          <p:cNvGraphicFramePr/>
          <p:nvPr/>
        </p:nvGraphicFramePr>
        <p:xfrm>
          <a:off x="1516765" y="1975804"/>
          <a:ext cx="2999707" cy="2999707"/>
        </p:xfrm>
        <a:graphic>
          <a:graphicData uri="http://schemas.openxmlformats.org/drawingml/2006/table">
            <a:tbl>
              <a:tblPr>
                <a:noFill/>
                <a:tableStyleId>{DB540E3F-2629-487E-A2EA-347C73852226}</a:tableStyleId>
              </a:tblPr>
              <a:tblGrid>
                <a:gridCol w="12967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0746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TID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Itemsets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1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2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3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4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5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129" name="Google Shape;129;p14"/>
          <p:cNvGrpSpPr/>
          <p:nvPr/>
        </p:nvGrpSpPr>
        <p:grpSpPr>
          <a:xfrm>
            <a:off x="2982446" y="3038506"/>
            <a:ext cx="3463223" cy="4336424"/>
            <a:chOff x="2982738" y="3038356"/>
            <a:chExt cx="3463561" cy="4336847"/>
          </a:xfrm>
        </p:grpSpPr>
        <p:pic>
          <p:nvPicPr>
            <p:cNvPr id="130" name="Google Shape;130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38" y="30404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76788" y="30404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1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570831" y="3038356"/>
              <a:ext cx="644200" cy="644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50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4" name="Google Shape;134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22725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752731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243268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77138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38" y="48214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371531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50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1" name="Google Shape;141;p1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725831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50625" y="67351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06218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4" name="Google Shape;144;p1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82755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5" name="Google Shape;145;p14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622813" y="673511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14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078413" y="673512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7" name="Google Shape;147;p14"/>
          <p:cNvSpPr txBox="1"/>
          <p:nvPr/>
        </p:nvSpPr>
        <p:spPr>
          <a:xfrm>
            <a:off x="1423797" y="7472917"/>
            <a:ext cx="6371378" cy="32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800"/>
              <a:t>By Mozilla, CC BY 4.0, https://commons.wikimedia.org/wiki/Category:Firefox_OS_Emoji</a:t>
            </a:r>
            <a:endParaRPr sz="800"/>
          </a:p>
        </p:txBody>
      </p:sp>
      <p:grpSp>
        <p:nvGrpSpPr>
          <p:cNvPr id="148" name="Google Shape;148;p14"/>
          <p:cNvGrpSpPr/>
          <p:nvPr/>
        </p:nvGrpSpPr>
        <p:grpSpPr>
          <a:xfrm>
            <a:off x="8166727" y="2209530"/>
            <a:ext cx="5853328" cy="1100593"/>
            <a:chOff x="8396125" y="2818900"/>
            <a:chExt cx="5853900" cy="1100700"/>
          </a:xfrm>
        </p:grpSpPr>
        <p:sp>
          <p:nvSpPr>
            <p:cNvPr id="149" name="Google Shape;149;p14"/>
            <p:cNvSpPr txBox="1"/>
            <p:nvPr/>
          </p:nvSpPr>
          <p:spPr>
            <a:xfrm>
              <a:off x="8396125" y="2818900"/>
              <a:ext cx="5853900" cy="110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}: support = 80%</a:t>
              </a:r>
              <a:endParaRPr/>
            </a:p>
          </p:txBody>
        </p:sp>
        <p:pic>
          <p:nvPicPr>
            <p:cNvPr id="150" name="Google Shape;150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15850" y="29896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1" name="Google Shape;151;p14"/>
          <p:cNvSpPr txBox="1"/>
          <p:nvPr/>
        </p:nvSpPr>
        <p:spPr>
          <a:xfrm>
            <a:off x="2818675" y="1975803"/>
            <a:ext cx="5074604" cy="916111"/>
          </a:xfrm>
          <a:prstGeom prst="rect">
            <a:avLst/>
          </a:prstGeom>
          <a:solidFill>
            <a:srgbClr val="3C78D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lt1"/>
                </a:solidFill>
              </a:rPr>
              <a:t>Sequences</a:t>
            </a:r>
            <a:endParaRPr/>
          </a:p>
        </p:txBody>
      </p:sp>
      <p:sp>
        <p:nvSpPr>
          <p:cNvPr id="152" name="Google Shape;152;p14"/>
          <p:cNvSpPr/>
          <p:nvPr/>
        </p:nvSpPr>
        <p:spPr>
          <a:xfrm>
            <a:off x="2770904" y="1885668"/>
            <a:ext cx="3896619" cy="1100593"/>
          </a:xfrm>
          <a:prstGeom prst="rect">
            <a:avLst/>
          </a:prstGeom>
          <a:noFill/>
          <a:ln w="152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153" name="Google Shape;153;p14"/>
          <p:cNvSpPr txBox="1"/>
          <p:nvPr/>
        </p:nvSpPr>
        <p:spPr>
          <a:xfrm>
            <a:off x="13069748" y="3579120"/>
            <a:ext cx="921510" cy="122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b" anchorCtr="0">
            <a:noAutofit/>
          </a:bodyPr>
          <a:lstStyle/>
          <a:p>
            <a:pPr algn="just"/>
            <a:r>
              <a:rPr lang="en-US" sz="9599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✗</a:t>
            </a:r>
            <a:endParaRPr sz="9599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4" name="Google Shape;154;p14"/>
          <p:cNvSpPr txBox="1"/>
          <p:nvPr/>
        </p:nvSpPr>
        <p:spPr>
          <a:xfrm>
            <a:off x="13841998" y="4495283"/>
            <a:ext cx="921510" cy="1573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algn="just"/>
            <a:r>
              <a:rPr lang="en-US" sz="9599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✗</a:t>
            </a:r>
            <a:endParaRPr sz="9599">
              <a:solidFill>
                <a:srgbClr val="FF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5" name="Google Shape;155;p14"/>
          <p:cNvSpPr txBox="1"/>
          <p:nvPr/>
        </p:nvSpPr>
        <p:spPr>
          <a:xfrm>
            <a:off x="13464335" y="2028649"/>
            <a:ext cx="998003" cy="999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pPr algn="ctr"/>
            <a:r>
              <a:rPr lang="en-US" sz="9599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✓</a:t>
            </a:r>
            <a:endParaRPr sz="9599">
              <a:solidFill>
                <a:srgbClr val="00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5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Example: shopping sequences</a:t>
            </a:r>
            <a:endParaRPr/>
          </a:p>
        </p:txBody>
      </p:sp>
      <p:graphicFrame>
        <p:nvGraphicFramePr>
          <p:cNvPr id="162" name="Google Shape;162;p15"/>
          <p:cNvGraphicFramePr/>
          <p:nvPr/>
        </p:nvGraphicFramePr>
        <p:xfrm>
          <a:off x="1516765" y="1975804"/>
          <a:ext cx="2999707" cy="2999707"/>
        </p:xfrm>
        <a:graphic>
          <a:graphicData uri="http://schemas.openxmlformats.org/drawingml/2006/table">
            <a:tbl>
              <a:tblPr>
                <a:noFill/>
                <a:tableStyleId>{DB540E3F-2629-487E-A2EA-347C73852226}</a:tableStyleId>
              </a:tblPr>
              <a:tblGrid>
                <a:gridCol w="12967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0746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TID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Sequences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1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2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3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4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5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163" name="Google Shape;163;p15"/>
          <p:cNvGrpSpPr/>
          <p:nvPr/>
        </p:nvGrpSpPr>
        <p:grpSpPr>
          <a:xfrm>
            <a:off x="2982446" y="3038506"/>
            <a:ext cx="3463223" cy="4336424"/>
            <a:chOff x="2982738" y="3038356"/>
            <a:chExt cx="3463561" cy="4336847"/>
          </a:xfrm>
        </p:grpSpPr>
        <p:pic>
          <p:nvPicPr>
            <p:cNvPr id="164" name="Google Shape;164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38" y="30404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Google Shape;165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76788" y="30404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70831" y="3038356"/>
              <a:ext cx="644200" cy="644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50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22725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52731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243268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Google Shape;171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77138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38" y="48214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371531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50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25831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50625" y="67351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Google Shape;177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806218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Google Shape;178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82755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622813" y="673511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15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078413" y="673512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1" name="Google Shape;1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803" y="2377655"/>
            <a:ext cx="640017" cy="6400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" name="Google Shape;182;p15"/>
          <p:cNvGrpSpPr/>
          <p:nvPr/>
        </p:nvGrpSpPr>
        <p:grpSpPr>
          <a:xfrm>
            <a:off x="8475660" y="3794814"/>
            <a:ext cx="1581758" cy="640017"/>
            <a:chOff x="8476488" y="4404338"/>
            <a:chExt cx="1581912" cy="640080"/>
          </a:xfrm>
        </p:grpSpPr>
        <p:pic>
          <p:nvPicPr>
            <p:cNvPr id="183" name="Google Shape;183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76488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" name="Google Shape;184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418320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5" name="Google Shape;185;p15"/>
          <p:cNvGrpSpPr/>
          <p:nvPr/>
        </p:nvGrpSpPr>
        <p:grpSpPr>
          <a:xfrm>
            <a:off x="8128229" y="4837149"/>
            <a:ext cx="6094505" cy="999802"/>
            <a:chOff x="8129023" y="4837175"/>
            <a:chExt cx="6095100" cy="999900"/>
          </a:xfrm>
        </p:grpSpPr>
        <p:sp>
          <p:nvSpPr>
            <p:cNvPr id="186" name="Google Shape;186;p15"/>
            <p:cNvSpPr txBox="1"/>
            <p:nvPr/>
          </p:nvSpPr>
          <p:spPr>
            <a:xfrm>
              <a:off x="8129023" y="4837175"/>
              <a:ext cx="6095100" cy="99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,    ,     }: support = </a:t>
              </a:r>
              <a:endParaRPr/>
            </a:p>
          </p:txBody>
        </p:sp>
        <p:pic>
          <p:nvPicPr>
            <p:cNvPr id="187" name="Google Shape;187;p15"/>
            <p:cNvPicPr preferRelativeResize="0"/>
            <p:nvPr/>
          </p:nvPicPr>
          <p:blipFill rotWithShape="1">
            <a:blip r:embed="rId3">
              <a:alphaModFix/>
            </a:blip>
            <a:srcRect l="-2530" r="2530"/>
            <a:stretch/>
          </p:blipFill>
          <p:spPr>
            <a:xfrm>
              <a:off x="8458015" y="50143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0204704" y="50143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9" name="Google Shape;189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381744" y="50143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90" name="Google Shape;190;p15"/>
          <p:cNvCxnSpPr>
            <a:stCxn id="191" idx="1"/>
          </p:cNvCxnSpPr>
          <p:nvPr/>
        </p:nvCxnSpPr>
        <p:spPr>
          <a:xfrm rot="10800000">
            <a:off x="6005911" y="3413538"/>
            <a:ext cx="2158889" cy="803022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" name="Google Shape;192;p15"/>
          <p:cNvCxnSpPr>
            <a:stCxn id="191" idx="1"/>
          </p:cNvCxnSpPr>
          <p:nvPr/>
        </p:nvCxnSpPr>
        <p:spPr>
          <a:xfrm flipH="1">
            <a:off x="6319980" y="4216560"/>
            <a:ext cx="1844820" cy="148485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" name="Google Shape;193;p15"/>
          <p:cNvCxnSpPr>
            <a:stCxn id="191" idx="1"/>
          </p:cNvCxnSpPr>
          <p:nvPr/>
        </p:nvCxnSpPr>
        <p:spPr>
          <a:xfrm flipH="1">
            <a:off x="5014508" y="4216560"/>
            <a:ext cx="3150292" cy="1055897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4" name="Google Shape;194;p15"/>
          <p:cNvSpPr txBox="1"/>
          <p:nvPr/>
        </p:nvSpPr>
        <p:spPr>
          <a:xfrm>
            <a:off x="1423797" y="7472917"/>
            <a:ext cx="6371378" cy="32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800"/>
              <a:t>By Mozilla, CC BY 4.0, https://commons.wikimedia.org/wiki/Category:Firefox_OS_Emoji</a:t>
            </a:r>
            <a:endParaRPr sz="800"/>
          </a:p>
        </p:txBody>
      </p:sp>
      <p:sp>
        <p:nvSpPr>
          <p:cNvPr id="195" name="Google Shape;195;p15"/>
          <p:cNvSpPr txBox="1"/>
          <p:nvPr/>
        </p:nvSpPr>
        <p:spPr>
          <a:xfrm>
            <a:off x="6454794" y="3038500"/>
            <a:ext cx="921510" cy="803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pPr algn="ctr"/>
            <a:r>
              <a:rPr lang="en-US" sz="7199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✓</a:t>
            </a:r>
            <a:endParaRPr sz="7199">
              <a:solidFill>
                <a:srgbClr val="00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15"/>
          <p:cNvSpPr txBox="1"/>
          <p:nvPr/>
        </p:nvSpPr>
        <p:spPr>
          <a:xfrm>
            <a:off x="5513336" y="4220659"/>
            <a:ext cx="921510" cy="1573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algn="just"/>
            <a:r>
              <a:rPr lang="en-US" sz="9599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✗</a:t>
            </a:r>
            <a:endParaRPr sz="9599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15"/>
          <p:cNvSpPr txBox="1"/>
          <p:nvPr/>
        </p:nvSpPr>
        <p:spPr>
          <a:xfrm>
            <a:off x="6302409" y="3952810"/>
            <a:ext cx="921510" cy="803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pPr algn="ctr"/>
            <a:r>
              <a:rPr lang="en-US" sz="7199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✓</a:t>
            </a:r>
            <a:endParaRPr sz="7199">
              <a:solidFill>
                <a:srgbClr val="00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15"/>
          <p:cNvSpPr txBox="1"/>
          <p:nvPr/>
        </p:nvSpPr>
        <p:spPr>
          <a:xfrm>
            <a:off x="13278278" y="3618856"/>
            <a:ext cx="1516652" cy="91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40%</a:t>
            </a:r>
            <a:endParaRPr/>
          </a:p>
        </p:txBody>
      </p:sp>
      <p:sp>
        <p:nvSpPr>
          <p:cNvPr id="199" name="Google Shape;199;p15"/>
          <p:cNvSpPr txBox="1"/>
          <p:nvPr/>
        </p:nvSpPr>
        <p:spPr>
          <a:xfrm>
            <a:off x="8166727" y="2209530"/>
            <a:ext cx="5853328" cy="1100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{    }: support = 80%</a:t>
            </a:r>
            <a:endParaRPr/>
          </a:p>
        </p:txBody>
      </p:sp>
      <p:sp>
        <p:nvSpPr>
          <p:cNvPr id="200" name="Google Shape;200;p15"/>
          <p:cNvSpPr txBox="1"/>
          <p:nvPr/>
        </p:nvSpPr>
        <p:spPr>
          <a:xfrm>
            <a:off x="8161778" y="3606919"/>
            <a:ext cx="6637152" cy="122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{    ,     }: support =</a:t>
            </a:r>
            <a:endParaRPr sz="48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Example: shopping sequences</a:t>
            </a:r>
            <a:endParaRPr/>
          </a:p>
        </p:txBody>
      </p:sp>
      <p:graphicFrame>
        <p:nvGraphicFramePr>
          <p:cNvPr id="207" name="Google Shape;207;p16"/>
          <p:cNvGraphicFramePr/>
          <p:nvPr/>
        </p:nvGraphicFramePr>
        <p:xfrm>
          <a:off x="1516765" y="1975804"/>
          <a:ext cx="2999707" cy="2999707"/>
        </p:xfrm>
        <a:graphic>
          <a:graphicData uri="http://schemas.openxmlformats.org/drawingml/2006/table">
            <a:tbl>
              <a:tblPr>
                <a:noFill/>
                <a:tableStyleId>{DB540E3F-2629-487E-A2EA-347C73852226}</a:tableStyleId>
              </a:tblPr>
              <a:tblGrid>
                <a:gridCol w="12967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0746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TID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Sequences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1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2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3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4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5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208" name="Google Shape;208;p16"/>
          <p:cNvGrpSpPr/>
          <p:nvPr/>
        </p:nvGrpSpPr>
        <p:grpSpPr>
          <a:xfrm>
            <a:off x="2982446" y="3038506"/>
            <a:ext cx="3463223" cy="4336424"/>
            <a:chOff x="2982738" y="3038356"/>
            <a:chExt cx="3463561" cy="4336847"/>
          </a:xfrm>
        </p:grpSpPr>
        <p:pic>
          <p:nvPicPr>
            <p:cNvPr id="209" name="Google Shape;209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38" y="30404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76788" y="30404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70831" y="3038356"/>
              <a:ext cx="644200" cy="644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50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22725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1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52731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1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243268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77138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38" y="48214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8" name="Google Shape;218;p1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371531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9" name="Google Shape;219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50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" name="Google Shape;220;p1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25831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Google Shape;221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50625" y="67351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1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806218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p16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82755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16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622813" y="673511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5" name="Google Shape;225;p16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078413" y="673512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26" name="Google Shape;226;p16"/>
          <p:cNvCxnSpPr>
            <a:stCxn id="227" idx="1"/>
          </p:cNvCxnSpPr>
          <p:nvPr/>
        </p:nvCxnSpPr>
        <p:spPr>
          <a:xfrm rot="10800000">
            <a:off x="6320006" y="4365145"/>
            <a:ext cx="1808223" cy="971905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" name="Google Shape;228;p16"/>
          <p:cNvCxnSpPr>
            <a:stCxn id="227" idx="1"/>
          </p:cNvCxnSpPr>
          <p:nvPr/>
        </p:nvCxnSpPr>
        <p:spPr>
          <a:xfrm rot="10800000">
            <a:off x="5240111" y="5276756"/>
            <a:ext cx="2888118" cy="60294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9" name="Google Shape;229;p16"/>
          <p:cNvSpPr txBox="1"/>
          <p:nvPr/>
        </p:nvSpPr>
        <p:spPr>
          <a:xfrm>
            <a:off x="1423797" y="7472917"/>
            <a:ext cx="6371378" cy="32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800"/>
              <a:t>By Mozilla, CC BY 4.0, https://commons.wikimedia.org/wiki/Category:Firefox_OS_Emoji</a:t>
            </a:r>
            <a:endParaRPr sz="800"/>
          </a:p>
        </p:txBody>
      </p:sp>
      <p:sp>
        <p:nvSpPr>
          <p:cNvPr id="230" name="Google Shape;230;p16"/>
          <p:cNvSpPr txBox="1"/>
          <p:nvPr/>
        </p:nvSpPr>
        <p:spPr>
          <a:xfrm>
            <a:off x="5741914" y="4837524"/>
            <a:ext cx="656036" cy="880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pPr algn="just"/>
            <a:r>
              <a:rPr lang="en-US" sz="7199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✗</a:t>
            </a:r>
            <a:endParaRPr sz="7199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16"/>
          <p:cNvSpPr txBox="1"/>
          <p:nvPr/>
        </p:nvSpPr>
        <p:spPr>
          <a:xfrm>
            <a:off x="6150024" y="4029003"/>
            <a:ext cx="921510" cy="803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pPr algn="ctr"/>
            <a:r>
              <a:rPr lang="en-US" sz="7199">
                <a:solidFill>
                  <a:srgbClr val="00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✓</a:t>
            </a:r>
            <a:endParaRPr sz="7199">
              <a:solidFill>
                <a:srgbClr val="00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32" name="Google Shape;232;p16"/>
          <p:cNvGrpSpPr/>
          <p:nvPr/>
        </p:nvGrpSpPr>
        <p:grpSpPr>
          <a:xfrm>
            <a:off x="8475660" y="3794814"/>
            <a:ext cx="1581758" cy="640017"/>
            <a:chOff x="8476488" y="4404338"/>
            <a:chExt cx="1581912" cy="640080"/>
          </a:xfrm>
        </p:grpSpPr>
        <p:pic>
          <p:nvPicPr>
            <p:cNvPr id="233" name="Google Shape;233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76488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Google Shape;234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418320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5" name="Google Shape;235;p16"/>
          <p:cNvGrpSpPr/>
          <p:nvPr/>
        </p:nvGrpSpPr>
        <p:grpSpPr>
          <a:xfrm>
            <a:off x="8128229" y="4837149"/>
            <a:ext cx="6094505" cy="999802"/>
            <a:chOff x="8129023" y="4837175"/>
            <a:chExt cx="6095100" cy="999900"/>
          </a:xfrm>
        </p:grpSpPr>
        <p:sp>
          <p:nvSpPr>
            <p:cNvPr id="227" name="Google Shape;227;p16"/>
            <p:cNvSpPr txBox="1"/>
            <p:nvPr/>
          </p:nvSpPr>
          <p:spPr>
            <a:xfrm>
              <a:off x="8129023" y="4837175"/>
              <a:ext cx="6095100" cy="99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,    ,     }: support = </a:t>
              </a:r>
              <a:endParaRPr/>
            </a:p>
          </p:txBody>
        </p:sp>
        <p:pic>
          <p:nvPicPr>
            <p:cNvPr id="236" name="Google Shape;236;p16"/>
            <p:cNvPicPr preferRelativeResize="0"/>
            <p:nvPr/>
          </p:nvPicPr>
          <p:blipFill rotWithShape="1">
            <a:blip r:embed="rId3">
              <a:alphaModFix/>
            </a:blip>
            <a:srcRect l="-2530" r="2530"/>
            <a:stretch/>
          </p:blipFill>
          <p:spPr>
            <a:xfrm>
              <a:off x="8458015" y="50143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1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0204704" y="50143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381744" y="50143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9" name="Google Shape;23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803" y="2377655"/>
            <a:ext cx="640017" cy="640017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6"/>
          <p:cNvSpPr txBox="1"/>
          <p:nvPr/>
        </p:nvSpPr>
        <p:spPr>
          <a:xfrm>
            <a:off x="14040204" y="4837937"/>
            <a:ext cx="1516652" cy="91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20%</a:t>
            </a:r>
            <a:endParaRPr/>
          </a:p>
        </p:txBody>
      </p:sp>
      <p:sp>
        <p:nvSpPr>
          <p:cNvPr id="241" name="Google Shape;241;p16"/>
          <p:cNvSpPr txBox="1"/>
          <p:nvPr/>
        </p:nvSpPr>
        <p:spPr>
          <a:xfrm>
            <a:off x="13278278" y="3618856"/>
            <a:ext cx="1516652" cy="91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40%</a:t>
            </a:r>
            <a:endParaRPr/>
          </a:p>
        </p:txBody>
      </p:sp>
      <p:sp>
        <p:nvSpPr>
          <p:cNvPr id="242" name="Google Shape;242;p16"/>
          <p:cNvSpPr txBox="1"/>
          <p:nvPr/>
        </p:nvSpPr>
        <p:spPr>
          <a:xfrm>
            <a:off x="8166727" y="2209530"/>
            <a:ext cx="5853328" cy="1100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{    }: support = 80%</a:t>
            </a:r>
            <a:endParaRPr/>
          </a:p>
        </p:txBody>
      </p:sp>
      <p:sp>
        <p:nvSpPr>
          <p:cNvPr id="243" name="Google Shape;243;p16"/>
          <p:cNvSpPr txBox="1"/>
          <p:nvPr/>
        </p:nvSpPr>
        <p:spPr>
          <a:xfrm>
            <a:off x="8161778" y="3606919"/>
            <a:ext cx="6637152" cy="122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{    ,     }: support =</a:t>
            </a:r>
            <a:endParaRPr sz="48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7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Example: shopping </a:t>
            </a:r>
            <a:r>
              <a:rPr lang="en-US" u="sng"/>
              <a:t>sequences</a:t>
            </a:r>
            <a:endParaRPr u="sng"/>
          </a:p>
        </p:txBody>
      </p:sp>
      <p:graphicFrame>
        <p:nvGraphicFramePr>
          <p:cNvPr id="250" name="Google Shape;250;p17"/>
          <p:cNvGraphicFramePr/>
          <p:nvPr/>
        </p:nvGraphicFramePr>
        <p:xfrm>
          <a:off x="1516765" y="1975804"/>
          <a:ext cx="2999707" cy="2999707"/>
        </p:xfrm>
        <a:graphic>
          <a:graphicData uri="http://schemas.openxmlformats.org/drawingml/2006/table">
            <a:tbl>
              <a:tblPr>
                <a:noFill/>
                <a:tableStyleId>{DB540E3F-2629-487E-A2EA-347C73852226}</a:tableStyleId>
              </a:tblPr>
              <a:tblGrid>
                <a:gridCol w="12967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0746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TID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>
                          <a:solidFill>
                            <a:schemeClr val="lt1"/>
                          </a:solidFill>
                        </a:rPr>
                        <a:t>Sequences</a:t>
                      </a:r>
                      <a:endParaRPr sz="4800">
                        <a:solidFill>
                          <a:schemeClr val="lt1"/>
                        </a:solidFill>
                      </a:endParaRPr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A8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1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2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3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4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1428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5</a:t>
                      </a: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4800"/>
                    </a:p>
                  </a:txBody>
                  <a:tcPr marL="91416" marR="91416" marT="91416" marB="91416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251" name="Google Shape;251;p17"/>
          <p:cNvGrpSpPr/>
          <p:nvPr/>
        </p:nvGrpSpPr>
        <p:grpSpPr>
          <a:xfrm>
            <a:off x="2982446" y="3038506"/>
            <a:ext cx="3463223" cy="4336424"/>
            <a:chOff x="2982738" y="3038356"/>
            <a:chExt cx="3463561" cy="4336847"/>
          </a:xfrm>
        </p:grpSpPr>
        <p:pic>
          <p:nvPicPr>
            <p:cNvPr id="252" name="Google Shape;252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38" y="30404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3" name="Google Shape;253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76788" y="30404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4" name="Google Shape;254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70831" y="3038356"/>
              <a:ext cx="644200" cy="644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5" name="Google Shape;255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2750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6" name="Google Shape;256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22725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7" name="Google Shape;257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52731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8" name="Google Shape;258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243268" y="39309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9" name="Google Shape;259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77138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0" name="Google Shape;260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38" y="48214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" name="Google Shape;261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371531" y="482146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2" name="Google Shape;262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2750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3" name="Google Shape;263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725831" y="577827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" name="Google Shape;264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50625" y="673510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806218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Google Shape;266;p17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82755" y="67351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7" name="Google Shape;267;p17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622813" y="673511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8" name="Google Shape;268;p17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078413" y="673512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9" name="Google Shape;269;p17"/>
          <p:cNvSpPr txBox="1"/>
          <p:nvPr/>
        </p:nvSpPr>
        <p:spPr>
          <a:xfrm>
            <a:off x="8623882" y="6313830"/>
            <a:ext cx="6914925" cy="148695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3600"/>
              <a:t>If </a:t>
            </a:r>
            <a:r>
              <a:rPr lang="en-US" sz="3600" i="1">
                <a:latin typeface="Times New Roman"/>
                <a:ea typeface="Times New Roman"/>
                <a:cs typeface="Times New Roman"/>
                <a:sym typeface="Times New Roman"/>
              </a:rPr>
              <a:t>min_sup</a:t>
            </a:r>
            <a:r>
              <a:rPr lang="en-US" sz="3600"/>
              <a:t> = 50%, then only</a:t>
            </a:r>
            <a:endParaRPr sz="3600"/>
          </a:p>
          <a:p>
            <a:r>
              <a:rPr lang="en-US" sz="3600"/>
              <a:t>{     }  is frequent   </a:t>
            </a:r>
            <a:endParaRPr sz="3600"/>
          </a:p>
        </p:txBody>
      </p:sp>
      <p:pic>
        <p:nvPicPr>
          <p:cNvPr id="270" name="Google Shape;2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6945" y="6943419"/>
            <a:ext cx="640017" cy="640017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17"/>
          <p:cNvSpPr txBox="1"/>
          <p:nvPr/>
        </p:nvSpPr>
        <p:spPr>
          <a:xfrm>
            <a:off x="1423797" y="7472917"/>
            <a:ext cx="6371378" cy="32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800"/>
              <a:t>By Mozilla, CC BY 4.0, https://commons.wikimedia.org/wiki/Category:Firefox_OS_Emoji</a:t>
            </a:r>
            <a:endParaRPr sz="800"/>
          </a:p>
        </p:txBody>
      </p:sp>
      <p:grpSp>
        <p:nvGrpSpPr>
          <p:cNvPr id="272" name="Google Shape;272;p17"/>
          <p:cNvGrpSpPr/>
          <p:nvPr/>
        </p:nvGrpSpPr>
        <p:grpSpPr>
          <a:xfrm>
            <a:off x="8475660" y="3794814"/>
            <a:ext cx="1581758" cy="640017"/>
            <a:chOff x="8476488" y="4404338"/>
            <a:chExt cx="1581912" cy="640080"/>
          </a:xfrm>
        </p:grpSpPr>
        <p:pic>
          <p:nvPicPr>
            <p:cNvPr id="273" name="Google Shape;273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76488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4" name="Google Shape;274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418320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5" name="Google Shape;275;p17"/>
          <p:cNvGrpSpPr/>
          <p:nvPr/>
        </p:nvGrpSpPr>
        <p:grpSpPr>
          <a:xfrm>
            <a:off x="8128229" y="4837149"/>
            <a:ext cx="6094505" cy="999802"/>
            <a:chOff x="8129023" y="4837175"/>
            <a:chExt cx="6095100" cy="999900"/>
          </a:xfrm>
        </p:grpSpPr>
        <p:sp>
          <p:nvSpPr>
            <p:cNvPr id="276" name="Google Shape;276;p17"/>
            <p:cNvSpPr txBox="1"/>
            <p:nvPr/>
          </p:nvSpPr>
          <p:spPr>
            <a:xfrm>
              <a:off x="8129023" y="4837175"/>
              <a:ext cx="6095100" cy="99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4800">
                  <a:solidFill>
                    <a:schemeClr val="dk1"/>
                  </a:solidFill>
                </a:rPr>
                <a:t>{    ,    ,     }: support = </a:t>
              </a:r>
              <a:endParaRPr/>
            </a:p>
          </p:txBody>
        </p:sp>
        <p:pic>
          <p:nvPicPr>
            <p:cNvPr id="277" name="Google Shape;277;p17"/>
            <p:cNvPicPr preferRelativeResize="0"/>
            <p:nvPr/>
          </p:nvPicPr>
          <p:blipFill rotWithShape="1">
            <a:blip r:embed="rId3">
              <a:alphaModFix/>
            </a:blip>
            <a:srcRect l="-2530" r="2530"/>
            <a:stretch/>
          </p:blipFill>
          <p:spPr>
            <a:xfrm>
              <a:off x="8458015" y="50143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8" name="Google Shape;278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0204704" y="5014325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9" name="Google Shape;279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381744" y="5014313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0" name="Google Shape;2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803" y="2377655"/>
            <a:ext cx="640017" cy="640017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17"/>
          <p:cNvSpPr txBox="1"/>
          <p:nvPr/>
        </p:nvSpPr>
        <p:spPr>
          <a:xfrm>
            <a:off x="14040204" y="4837937"/>
            <a:ext cx="1516652" cy="91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20%</a:t>
            </a:r>
            <a:endParaRPr/>
          </a:p>
        </p:txBody>
      </p:sp>
      <p:sp>
        <p:nvSpPr>
          <p:cNvPr id="282" name="Google Shape;282;p17"/>
          <p:cNvSpPr txBox="1"/>
          <p:nvPr/>
        </p:nvSpPr>
        <p:spPr>
          <a:xfrm>
            <a:off x="13278278" y="3618856"/>
            <a:ext cx="1516652" cy="91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40%</a:t>
            </a:r>
            <a:endParaRPr/>
          </a:p>
        </p:txBody>
      </p:sp>
      <p:sp>
        <p:nvSpPr>
          <p:cNvPr id="283" name="Google Shape;283;p17"/>
          <p:cNvSpPr txBox="1"/>
          <p:nvPr/>
        </p:nvSpPr>
        <p:spPr>
          <a:xfrm>
            <a:off x="8166727" y="2209530"/>
            <a:ext cx="5853328" cy="1100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{    }: support = 80%</a:t>
            </a:r>
            <a:endParaRPr/>
          </a:p>
        </p:txBody>
      </p:sp>
      <p:sp>
        <p:nvSpPr>
          <p:cNvPr id="284" name="Google Shape;284;p17"/>
          <p:cNvSpPr txBox="1"/>
          <p:nvPr/>
        </p:nvSpPr>
        <p:spPr>
          <a:xfrm>
            <a:off x="8161778" y="3606919"/>
            <a:ext cx="6637152" cy="122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4800">
                <a:solidFill>
                  <a:schemeClr val="dk1"/>
                </a:solidFill>
              </a:rPr>
              <a:t>{    ,     }: support =</a:t>
            </a:r>
            <a:endParaRPr sz="48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8"/>
          <p:cNvSpPr txBox="1"/>
          <p:nvPr/>
        </p:nvSpPr>
        <p:spPr>
          <a:xfrm>
            <a:off x="1117590" y="3934737"/>
            <a:ext cx="14020931" cy="1957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marL="457154" indent="-533347">
              <a:buClr>
                <a:schemeClr val="dk1"/>
              </a:buClr>
              <a:buSzPts val="4800"/>
              <a:buFont typeface="Verdana"/>
              <a:buChar char="●"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{       } is not frequent → 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154"/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no need to check {          }</a:t>
            </a:r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Apriori criterion still holds</a:t>
            </a:r>
            <a:endParaRPr/>
          </a:p>
        </p:txBody>
      </p:sp>
      <p:sp>
        <p:nvSpPr>
          <p:cNvPr id="292" name="Google Shape;292;p18"/>
          <p:cNvSpPr txBox="1">
            <a:spLocks noGrp="1"/>
          </p:cNvSpPr>
          <p:nvPr>
            <p:ph type="body" idx="1"/>
          </p:nvPr>
        </p:nvSpPr>
        <p:spPr>
          <a:xfrm>
            <a:off x="1117590" y="1590566"/>
            <a:ext cx="14020931" cy="1679236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r>
              <a:rPr lang="en-US"/>
              <a:t>If a sequence is frequent, all its subsequences have to be frequent</a:t>
            </a:r>
            <a:br>
              <a:rPr lang="en-US"/>
            </a:br>
            <a:endParaRPr/>
          </a:p>
        </p:txBody>
      </p:sp>
      <p:grpSp>
        <p:nvGrpSpPr>
          <p:cNvPr id="293" name="Google Shape;293;p18"/>
          <p:cNvGrpSpPr/>
          <p:nvPr/>
        </p:nvGrpSpPr>
        <p:grpSpPr>
          <a:xfrm>
            <a:off x="2091271" y="4075382"/>
            <a:ext cx="1436165" cy="640017"/>
            <a:chOff x="8703000" y="4404338"/>
            <a:chExt cx="1436305" cy="640080"/>
          </a:xfrm>
        </p:grpSpPr>
        <p:pic>
          <p:nvPicPr>
            <p:cNvPr id="294" name="Google Shape;294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03000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5" name="Google Shape;295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499225" y="44043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6" name="Google Shape;296;p18"/>
          <p:cNvGrpSpPr/>
          <p:nvPr/>
        </p:nvGrpSpPr>
        <p:grpSpPr>
          <a:xfrm>
            <a:off x="7481169" y="4843121"/>
            <a:ext cx="2204733" cy="640030"/>
            <a:chOff x="7481900" y="4917038"/>
            <a:chExt cx="2204948" cy="640093"/>
          </a:xfrm>
        </p:grpSpPr>
        <p:pic>
          <p:nvPicPr>
            <p:cNvPr id="297" name="Google Shape;297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81900" y="49170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8" name="Google Shape;298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278125" y="4917038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9" name="Google Shape;299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046768" y="4917050"/>
              <a:ext cx="640080" cy="6400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0" name="Google Shape;300;p18"/>
          <p:cNvSpPr txBox="1"/>
          <p:nvPr/>
        </p:nvSpPr>
        <p:spPr>
          <a:xfrm>
            <a:off x="11" y="8815686"/>
            <a:ext cx="6371378" cy="32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1000"/>
              <a:t>By Mozilla, CC BY 4.0, </a:t>
            </a:r>
            <a:r>
              <a:rPr lang="en-US" sz="1100"/>
              <a:t>https://commons.wikimedia.org/wiki/Category:Firefox_OS_Emoji</a:t>
            </a:r>
            <a:endParaRPr sz="1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9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From itemsets to sequences</a:t>
            </a:r>
            <a:endParaRPr/>
          </a:p>
        </p:txBody>
      </p:sp>
      <p:sp>
        <p:nvSpPr>
          <p:cNvPr id="307" name="Google Shape;307;p19"/>
          <p:cNvSpPr txBox="1">
            <a:spLocks noGrp="1"/>
          </p:cNvSpPr>
          <p:nvPr>
            <p:ph type="body" idx="1"/>
          </p:nvPr>
        </p:nvSpPr>
        <p:spPr>
          <a:xfrm>
            <a:off x="1117590" y="1590563"/>
            <a:ext cx="14020931" cy="4741337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buNone/>
            </a:pPr>
            <a:r>
              <a:rPr lang="en-US"/>
              <a:t>Generalized Apriori algorithm works on sequences (Agrawal and Srikant, EDBT’96)</a:t>
            </a:r>
            <a:endParaRPr/>
          </a:p>
          <a:p>
            <a:pPr marL="914309"/>
            <a:r>
              <a:rPr lang="en-US"/>
              <a:t>Association rules still applies, but order sensitive</a:t>
            </a:r>
            <a:endParaRPr/>
          </a:p>
          <a:p>
            <a:pPr marL="914309">
              <a:spcBef>
                <a:spcPts val="0"/>
              </a:spcBef>
            </a:pPr>
            <a:r>
              <a:rPr lang="en-US"/>
              <a:t>Pattern evaluation metrics still apply, but order sensitive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473</Words>
  <Application>Microsoft Macintosh PowerPoint</Application>
  <PresentationFormat>Custom</PresentationFormat>
  <Paragraphs>144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Verdana</vt:lpstr>
      <vt:lpstr>Arial</vt:lpstr>
      <vt:lpstr>Calibri</vt:lpstr>
      <vt:lpstr>Arial Black</vt:lpstr>
      <vt:lpstr>Times New Roman</vt:lpstr>
      <vt:lpstr>Georgia</vt:lpstr>
      <vt:lpstr>verdana-degrees1</vt:lpstr>
      <vt:lpstr>Frequent Sequential Patterns</vt:lpstr>
      <vt:lpstr>Frequent sequential patterns</vt:lpstr>
      <vt:lpstr>Example: shopping baskets</vt:lpstr>
      <vt:lpstr>Example: shopping sequences</vt:lpstr>
      <vt:lpstr>Example: shopping sequences</vt:lpstr>
      <vt:lpstr>Example: shopping sequences</vt:lpstr>
      <vt:lpstr>Example: shopping sequences</vt:lpstr>
      <vt:lpstr>Apriori criterion still holds</vt:lpstr>
      <vt:lpstr>From itemsets to sequences</vt:lpstr>
      <vt:lpstr>Association rule without order</vt:lpstr>
      <vt:lpstr>Association rule with order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4.2.1_Frequent Sequential Patterns</dc:title>
  <dc:subject>Data Mining 1</dc:subject>
  <dc:creator>Qiaozhu Mei</dc:creator>
  <cp:keywords/>
  <dc:description/>
  <cp:lastModifiedBy>Tan, Yuanru</cp:lastModifiedBy>
  <cp:revision>4</cp:revision>
  <dcterms:modified xsi:type="dcterms:W3CDTF">2019-11-18T19:46:34Z</dcterms:modified>
  <cp:category/>
</cp:coreProperties>
</file>